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4" r:id="rId3"/>
    <p:sldId id="267" r:id="rId4"/>
    <p:sldId id="258" r:id="rId5"/>
    <p:sldId id="259" r:id="rId6"/>
    <p:sldId id="262" r:id="rId7"/>
    <p:sldId id="268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A33F"/>
    <a:srgbClr val="009900"/>
    <a:srgbClr val="004EC0"/>
    <a:srgbClr val="0523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7B4CD-0F5F-49E9-A175-846BB9980643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5B7D-805A-4975-AD6B-94A7B635F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1080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7B4CD-0F5F-49E9-A175-846BB9980643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5B7D-805A-4975-AD6B-94A7B635F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4044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7B4CD-0F5F-49E9-A175-846BB9980643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5B7D-805A-4975-AD6B-94A7B635F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434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7B4CD-0F5F-49E9-A175-846BB9980643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5B7D-805A-4975-AD6B-94A7B635F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7141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7B4CD-0F5F-49E9-A175-846BB9980643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5B7D-805A-4975-AD6B-94A7B635F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1384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7B4CD-0F5F-49E9-A175-846BB9980643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5B7D-805A-4975-AD6B-94A7B635F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925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7B4CD-0F5F-49E9-A175-846BB9980643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5B7D-805A-4975-AD6B-94A7B635F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9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7B4CD-0F5F-49E9-A175-846BB9980643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5B7D-805A-4975-AD6B-94A7B635F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908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7B4CD-0F5F-49E9-A175-846BB9980643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5B7D-805A-4975-AD6B-94A7B635F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801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7B4CD-0F5F-49E9-A175-846BB9980643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5B7D-805A-4975-AD6B-94A7B635F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761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7B4CD-0F5F-49E9-A175-846BB9980643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5B7D-805A-4975-AD6B-94A7B635F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5758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7B4CD-0F5F-49E9-A175-846BB9980643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B5B7D-805A-4975-AD6B-94A7B635F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2641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670656" y="2928661"/>
            <a:ext cx="480385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2800" dirty="0"/>
              <a:t>Snelheid van beide reacties is gelijk.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2800" dirty="0"/>
              <a:t>Alle stoffen voor en na de pijl zijn aanwezig.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2800" dirty="0"/>
              <a:t>De concentraties van de stoffen veranderen niet.</a:t>
            </a:r>
            <a:endParaRPr lang="nl-NL" sz="4000" dirty="0"/>
          </a:p>
          <a:p>
            <a:endParaRPr lang="nl-NL" sz="4000" dirty="0">
              <a:solidFill>
                <a:srgbClr val="FF0000"/>
              </a:solidFill>
            </a:endParaRPr>
          </a:p>
          <a:p>
            <a:endParaRPr lang="nl-NL" sz="4000" dirty="0">
              <a:solidFill>
                <a:srgbClr val="FF000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703221" y="204477"/>
            <a:ext cx="458877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  </a:t>
            </a:r>
            <a:r>
              <a:rPr lang="nl-NL" sz="4000" dirty="0"/>
              <a:t>Evenwicht</a:t>
            </a:r>
          </a:p>
          <a:p>
            <a:endParaRPr lang="nl-NL" dirty="0"/>
          </a:p>
        </p:txBody>
      </p:sp>
      <p:grpSp>
        <p:nvGrpSpPr>
          <p:cNvPr id="3" name="Groep 2"/>
          <p:cNvGrpSpPr/>
          <p:nvPr/>
        </p:nvGrpSpPr>
        <p:grpSpPr>
          <a:xfrm>
            <a:off x="-1" y="0"/>
            <a:ext cx="3010501" cy="6858000"/>
            <a:chOff x="-1" y="0"/>
            <a:chExt cx="3010501" cy="6858000"/>
          </a:xfrm>
        </p:grpSpPr>
        <p:pic>
          <p:nvPicPr>
            <p:cNvPr id="15" name="Afbeelding 1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181" r="8093"/>
            <a:stretch/>
          </p:blipFill>
          <p:spPr>
            <a:xfrm>
              <a:off x="-1" y="0"/>
              <a:ext cx="2987825" cy="6858000"/>
            </a:xfrm>
            <a:prstGeom prst="rect">
              <a:avLst/>
            </a:prstGeom>
          </p:spPr>
        </p:pic>
        <p:sp>
          <p:nvSpPr>
            <p:cNvPr id="11" name="Tekstvak 10"/>
            <p:cNvSpPr txBox="1"/>
            <p:nvPr/>
          </p:nvSpPr>
          <p:spPr>
            <a:xfrm>
              <a:off x="994276" y="2780928"/>
              <a:ext cx="2016224" cy="17338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chemeClr val="accent2">
                      <a:lumMod val="50000"/>
                    </a:schemeClr>
                  </a:solidFill>
                </a:rPr>
                <a:t>NO</a:t>
              </a:r>
              <a:r>
                <a:rPr lang="en-US" sz="4000" baseline="-25000" dirty="0">
                  <a:solidFill>
                    <a:schemeClr val="accent2">
                      <a:lumMod val="50000"/>
                    </a:schemeClr>
                  </a:solidFill>
                </a:rPr>
                <a:t>2</a:t>
              </a:r>
            </a:p>
            <a:p>
              <a:endParaRPr lang="en-US" sz="4000" baseline="-25000" dirty="0">
                <a:solidFill>
                  <a:schemeClr val="accent6">
                    <a:lumMod val="75000"/>
                  </a:schemeClr>
                </a:solidFill>
              </a:endParaRPr>
            </a:p>
            <a:p>
              <a:r>
                <a:rPr lang="en-US" sz="4000" dirty="0">
                  <a:solidFill>
                    <a:schemeClr val="bg1">
                      <a:lumMod val="85000"/>
                    </a:schemeClr>
                  </a:solidFill>
                </a:rPr>
                <a:t>N</a:t>
              </a:r>
              <a:r>
                <a:rPr lang="en-US" sz="4000" baseline="-25000" dirty="0">
                  <a:solidFill>
                    <a:schemeClr val="bg1">
                      <a:lumMod val="85000"/>
                    </a:schemeClr>
                  </a:solidFill>
                </a:rPr>
                <a:t>2</a:t>
              </a:r>
              <a:r>
                <a:rPr lang="en-US" sz="4000" dirty="0">
                  <a:solidFill>
                    <a:schemeClr val="bg1">
                      <a:lumMod val="85000"/>
                    </a:schemeClr>
                  </a:solidFill>
                </a:rPr>
                <a:t>O</a:t>
              </a:r>
              <a:r>
                <a:rPr lang="en-US" sz="4000" baseline="-25000" dirty="0">
                  <a:solidFill>
                    <a:schemeClr val="bg1">
                      <a:lumMod val="85000"/>
                    </a:schemeClr>
                  </a:solidFill>
                </a:rPr>
                <a:t>4</a:t>
              </a:r>
              <a:endParaRPr lang="nl-NL" sz="40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grpSp>
          <p:nvGrpSpPr>
            <p:cNvPr id="12" name="Groep 11"/>
            <p:cNvGrpSpPr/>
            <p:nvPr/>
          </p:nvGrpSpPr>
          <p:grpSpPr>
            <a:xfrm rot="5400000">
              <a:off x="1235410" y="3544938"/>
              <a:ext cx="576064" cy="200173"/>
              <a:chOff x="4321175" y="2060575"/>
              <a:chExt cx="574675" cy="144463"/>
            </a:xfrm>
          </p:grpSpPr>
          <p:sp>
            <p:nvSpPr>
              <p:cNvPr id="13" name="Line 13"/>
              <p:cNvSpPr>
                <a:spLocks noChangeShapeType="1"/>
              </p:cNvSpPr>
              <p:nvPr/>
            </p:nvSpPr>
            <p:spPr bwMode="auto">
              <a:xfrm>
                <a:off x="4362450" y="2060575"/>
                <a:ext cx="533400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 flipH="1" flipV="1">
                <a:off x="4321175" y="2205038"/>
                <a:ext cx="57467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</p:grpSp>
      <p:grpSp>
        <p:nvGrpSpPr>
          <p:cNvPr id="18" name="Groep 17"/>
          <p:cNvGrpSpPr/>
          <p:nvPr/>
        </p:nvGrpSpPr>
        <p:grpSpPr>
          <a:xfrm>
            <a:off x="5764609" y="1866832"/>
            <a:ext cx="574675" cy="144463"/>
            <a:chOff x="4321175" y="2060575"/>
            <a:chExt cx="574675" cy="144463"/>
          </a:xfrm>
        </p:grpSpPr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4362450" y="2060575"/>
              <a:ext cx="53340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20" name="Line 13"/>
            <p:cNvSpPr>
              <a:spLocks noChangeShapeType="1"/>
            </p:cNvSpPr>
            <p:nvPr/>
          </p:nvSpPr>
          <p:spPr bwMode="auto">
            <a:xfrm flipH="1" flipV="1">
              <a:off x="4321175" y="2205038"/>
              <a:ext cx="57467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4" name="Text Box 3">
            <a:extLst>
              <a:ext uri="{FF2B5EF4-FFF2-40B4-BE49-F238E27FC236}">
                <a16:creationId xmlns:a16="http://schemas.microsoft.com/office/drawing/2014/main" id="{E549E4F9-CA08-011E-C70D-D4E036F6F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5378" y="1575812"/>
            <a:ext cx="518160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+mj-lt"/>
              </a:rPr>
              <a:t>  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2 NO</a:t>
            </a:r>
            <a:r>
              <a:rPr lang="en-US" sz="3600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(g)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            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N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</a:rPr>
              <a:t>4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(g)</a:t>
            </a:r>
          </a:p>
          <a:p>
            <a:pPr>
              <a:spcBef>
                <a:spcPct val="50000"/>
              </a:spcBef>
            </a:pPr>
            <a:r>
              <a:rPr lang="nl-NL" dirty="0">
                <a:latin typeface="+mj-lt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99206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9783E59A-9C35-5555-1CB3-B3DDB0863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75" y="415925"/>
            <a:ext cx="6373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dirty="0">
                <a:solidFill>
                  <a:srgbClr val="000000"/>
                </a:solidFill>
              </a:rPr>
              <a:t>Ni </a:t>
            </a:r>
            <a:r>
              <a:rPr lang="nl-NL" altLang="nl-NL" sz="2400" dirty="0">
                <a:solidFill>
                  <a:srgbClr val="000000"/>
                </a:solidFill>
              </a:rPr>
              <a:t>(s)</a:t>
            </a:r>
            <a:r>
              <a:rPr lang="nl-NL" altLang="nl-NL" sz="2800" dirty="0">
                <a:solidFill>
                  <a:srgbClr val="000000"/>
                </a:solidFill>
              </a:rPr>
              <a:t>  </a:t>
            </a:r>
            <a:r>
              <a:rPr lang="nl-NL" altLang="nl-NL" dirty="0">
                <a:solidFill>
                  <a:srgbClr val="000000"/>
                </a:solidFill>
              </a:rPr>
              <a:t>+  4 CO </a:t>
            </a:r>
            <a:r>
              <a:rPr lang="nl-NL" altLang="nl-NL" sz="2400" dirty="0">
                <a:solidFill>
                  <a:srgbClr val="000000"/>
                </a:solidFill>
              </a:rPr>
              <a:t>(g)</a:t>
            </a:r>
            <a:r>
              <a:rPr lang="nl-NL" altLang="nl-NL" dirty="0">
                <a:solidFill>
                  <a:srgbClr val="000000"/>
                </a:solidFill>
              </a:rPr>
              <a:t>               Ni(CO)</a:t>
            </a:r>
            <a:r>
              <a:rPr lang="nl-NL" altLang="nl-NL" baseline="-30000" dirty="0">
                <a:solidFill>
                  <a:srgbClr val="000000"/>
                </a:solidFill>
              </a:rPr>
              <a:t>4</a:t>
            </a:r>
            <a:r>
              <a:rPr lang="nl-NL" altLang="nl-NL" dirty="0">
                <a:solidFill>
                  <a:srgbClr val="000000"/>
                </a:solidFill>
              </a:rPr>
              <a:t> </a:t>
            </a:r>
            <a:r>
              <a:rPr lang="nl-NL" altLang="nl-NL" sz="2400" dirty="0">
                <a:solidFill>
                  <a:srgbClr val="000000"/>
                </a:solidFill>
              </a:rPr>
              <a:t>(g)</a:t>
            </a:r>
          </a:p>
        </p:txBody>
      </p:sp>
      <p:sp>
        <p:nvSpPr>
          <p:cNvPr id="16386" name="Line 13"/>
          <p:cNvSpPr>
            <a:spLocks noChangeShapeType="1"/>
          </p:cNvSpPr>
          <p:nvPr/>
        </p:nvSpPr>
        <p:spPr bwMode="auto">
          <a:xfrm>
            <a:off x="4362450" y="620713"/>
            <a:ext cx="533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6387" name="Line 13"/>
          <p:cNvSpPr>
            <a:spLocks noChangeShapeType="1"/>
          </p:cNvSpPr>
          <p:nvPr/>
        </p:nvSpPr>
        <p:spPr bwMode="auto">
          <a:xfrm flipH="1" flipV="1">
            <a:off x="4311650" y="765175"/>
            <a:ext cx="5746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6389" name="Tekstvak 3"/>
          <p:cNvSpPr txBox="1">
            <a:spLocks noChangeArrowheads="1"/>
          </p:cNvSpPr>
          <p:nvPr/>
        </p:nvSpPr>
        <p:spPr bwMode="auto">
          <a:xfrm>
            <a:off x="1042988" y="2033588"/>
            <a:ext cx="30241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De concentratiebreuk:</a:t>
            </a:r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755650" y="4005263"/>
            <a:ext cx="7704138" cy="2447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2400"/>
          </a:p>
        </p:txBody>
      </p:sp>
      <p:sp>
        <p:nvSpPr>
          <p:cNvPr id="15367" name="Tekstvak 4"/>
          <p:cNvSpPr txBox="1">
            <a:spLocks noChangeArrowheads="1"/>
          </p:cNvSpPr>
          <p:nvPr/>
        </p:nvSpPr>
        <p:spPr bwMode="auto">
          <a:xfrm>
            <a:off x="827088" y="4149725"/>
            <a:ext cx="7561262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800" b="1" dirty="0">
                <a:solidFill>
                  <a:srgbClr val="000000"/>
                </a:solidFill>
                <a:latin typeface="Arial" panose="020B0604020202020204" pitchFamily="34" charset="0"/>
              </a:rPr>
              <a:t>Regels voor het opstellen van de concentratiebreuk: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1.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De concentraties (in mol/L) van de reactieproducten komen in de teller. De concentraties van de uitgangsstoffen in de noemer.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2. 	</a:t>
            </a:r>
            <a:r>
              <a:rPr lang="nl-NL" sz="1600" dirty="0">
                <a:latin typeface="Arial" panose="020B0604020202020204" pitchFamily="34" charset="0"/>
              </a:rPr>
              <a:t>De concentraties in teller en noemer worden met elkaar vermenigvuldigd.</a:t>
            </a:r>
            <a:endParaRPr lang="nl-NL" sz="16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3.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Coëfficiënten uit de reactievergelijking worden als exponenten genoteerd.</a:t>
            </a:r>
          </a:p>
          <a:p>
            <a:pPr marL="269875" indent="-269875" eaLnBrk="1" hangingPunct="1">
              <a:spcBef>
                <a:spcPct val="50000"/>
              </a:spcBef>
              <a:buFontTx/>
              <a:buNone/>
              <a:defRPr/>
            </a:pPr>
            <a:r>
              <a:rPr lang="nl-NL" sz="1600" b="1" dirty="0">
                <a:solidFill>
                  <a:srgbClr val="FF0000"/>
                </a:solidFill>
                <a:latin typeface="Arial" panose="020B0604020202020204" pitchFamily="34" charset="0"/>
              </a:rPr>
              <a:t>4. 	</a:t>
            </a:r>
            <a:r>
              <a:rPr lang="nl-NL" sz="1600" dirty="0">
                <a:solidFill>
                  <a:srgbClr val="000000"/>
                </a:solidFill>
                <a:latin typeface="Arial" panose="020B0604020202020204" pitchFamily="34" charset="0"/>
              </a:rPr>
              <a:t>De concentraties van vaste stoffen en vloeistoffen worden op 1 gesteld.</a:t>
            </a:r>
          </a:p>
        </p:txBody>
      </p:sp>
      <p:sp>
        <p:nvSpPr>
          <p:cNvPr id="16392" name="Tekstvak 5"/>
          <p:cNvSpPr txBox="1">
            <a:spLocks noChangeArrowheads="1"/>
          </p:cNvSpPr>
          <p:nvPr/>
        </p:nvSpPr>
        <p:spPr bwMode="auto">
          <a:xfrm>
            <a:off x="4886325" y="1595438"/>
            <a:ext cx="3960813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latin typeface="Calibri" panose="020F0502020204030204" pitchFamily="34" charset="0"/>
              </a:rPr>
              <a:t>     [Ni(CO)</a:t>
            </a:r>
            <a:r>
              <a:rPr lang="nl-NL" altLang="nl-NL" baseline="-30000">
                <a:latin typeface="Calibri" panose="020F0502020204030204" pitchFamily="34" charset="0"/>
              </a:rPr>
              <a:t>4</a:t>
            </a:r>
            <a:r>
              <a:rPr lang="nl-NL" altLang="nl-NL">
                <a:latin typeface="Calibri" panose="020F0502020204030204" pitchFamily="34" charset="0"/>
              </a:rPr>
              <a:t>]</a:t>
            </a:r>
            <a:endParaRPr lang="nl-NL" altLang="nl-NL" sz="24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>
                <a:latin typeface="Calibri" panose="020F0502020204030204" pitchFamily="34" charset="0"/>
              </a:rPr>
              <a:t>--------------------------------------</a:t>
            </a:r>
            <a:endParaRPr lang="nl-NL" altLang="nl-NL" sz="8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latin typeface="Calibri" panose="020F0502020204030204" pitchFamily="34" charset="0"/>
              </a:rPr>
              <a:t>       </a:t>
            </a:r>
            <a:r>
              <a:rPr lang="nl-NL" altLang="nl-NL" sz="2800">
                <a:solidFill>
                  <a:srgbClr val="FF0000"/>
                </a:solidFill>
                <a:latin typeface="Calibri" panose="020F0502020204030204" pitchFamily="34" charset="0"/>
              </a:rPr>
              <a:t>  </a:t>
            </a:r>
            <a:r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t>[CO]</a:t>
            </a:r>
            <a:r>
              <a:rPr lang="nl-NL" altLang="nl-NL" baseline="4000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240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endParaRPr lang="nl-NL" altLang="nl-NL" sz="2400"/>
          </a:p>
        </p:txBody>
      </p:sp>
    </p:spTree>
    <p:extLst>
      <p:ext uri="{BB962C8B-B14F-4D97-AF65-F5344CB8AC3E}">
        <p14:creationId xmlns:p14="http://schemas.microsoft.com/office/powerpoint/2010/main" val="256142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/>
          <p:cNvSpPr>
            <a:spLocks noChangeArrowheads="1"/>
          </p:cNvSpPr>
          <p:nvPr/>
        </p:nvSpPr>
        <p:spPr bwMode="auto">
          <a:xfrm>
            <a:off x="2667000" y="1828800"/>
            <a:ext cx="3810000" cy="1600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6147" name="Text Box 9"/>
          <p:cNvSpPr txBox="1">
            <a:spLocks noChangeArrowheads="1"/>
          </p:cNvSpPr>
          <p:nvPr/>
        </p:nvSpPr>
        <p:spPr bwMode="auto">
          <a:xfrm>
            <a:off x="1854200" y="3948113"/>
            <a:ext cx="2590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concentratiebreuk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sp>
        <p:nvSpPr>
          <p:cNvPr id="6150" name="AutoShape 14"/>
          <p:cNvSpPr>
            <a:spLocks noChangeAspect="1" noChangeArrowheads="1"/>
          </p:cNvSpPr>
          <p:nvPr/>
        </p:nvSpPr>
        <p:spPr bwMode="auto">
          <a:xfrm>
            <a:off x="2700338" y="981075"/>
            <a:ext cx="5867400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15" name="Tekstvak 5"/>
          <p:cNvSpPr txBox="1">
            <a:spLocks noChangeArrowheads="1"/>
          </p:cNvSpPr>
          <p:nvPr/>
        </p:nvSpPr>
        <p:spPr bwMode="auto">
          <a:xfrm>
            <a:off x="1331913" y="2379663"/>
            <a:ext cx="4032250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3200" kern="0" dirty="0">
                <a:solidFill>
                  <a:srgbClr val="000000"/>
                </a:solidFill>
                <a:latin typeface="Calibri" panose="020F0502020204030204" pitchFamily="34" charset="0"/>
              </a:rPr>
              <a:t>     [Ni(CO)</a:t>
            </a:r>
            <a:r>
              <a:rPr lang="nl-NL" sz="3200" kern="0" baseline="-30000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sz="3200" kern="0" dirty="0">
                <a:solidFill>
                  <a:srgbClr val="000000"/>
                </a:solidFill>
                <a:latin typeface="Calibri" panose="020F0502020204030204" pitchFamily="34" charset="0"/>
              </a:rPr>
              <a:t>]</a:t>
            </a:r>
            <a:endParaRPr lang="nl-NL" kern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8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       ------------------------</a:t>
            </a:r>
            <a:endParaRPr lang="nl-NL" sz="800" kern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2800" kern="0" dirty="0">
                <a:solidFill>
                  <a:srgbClr val="000000"/>
                </a:solidFill>
                <a:latin typeface="Calibri" panose="020F0502020204030204" pitchFamily="34" charset="0"/>
              </a:rPr>
              <a:t>       </a:t>
            </a:r>
            <a:r>
              <a:rPr lang="nl-NL" sz="2800" kern="0" dirty="0">
                <a:solidFill>
                  <a:srgbClr val="FF0000"/>
                </a:solidFill>
                <a:latin typeface="Calibri" panose="020F0502020204030204" pitchFamily="34" charset="0"/>
              </a:rPr>
              <a:t>  </a:t>
            </a:r>
            <a:r>
              <a:rPr lang="nl-NL" sz="3200" kern="0" dirty="0">
                <a:solidFill>
                  <a:srgbClr val="000000"/>
                </a:solidFill>
                <a:latin typeface="Calibri" panose="020F0502020204030204" pitchFamily="34" charset="0"/>
              </a:rPr>
              <a:t>[CO]</a:t>
            </a:r>
            <a:r>
              <a:rPr lang="nl-NL" sz="3200" kern="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kern="0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endParaRPr lang="nl-NL" kern="0" dirty="0">
              <a:solidFill>
                <a:srgbClr val="000000"/>
              </a:solidFill>
            </a:endParaRPr>
          </a:p>
        </p:txBody>
      </p:sp>
      <p:sp>
        <p:nvSpPr>
          <p:cNvPr id="6153" name="Tekstvak 2"/>
          <p:cNvSpPr txBox="1">
            <a:spLocks noChangeArrowheads="1"/>
          </p:cNvSpPr>
          <p:nvPr/>
        </p:nvSpPr>
        <p:spPr bwMode="auto">
          <a:xfrm>
            <a:off x="3951288" y="2760663"/>
            <a:ext cx="1412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3600">
                <a:latin typeface="Arial" panose="020B0604020202020204" pitchFamily="34" charset="0"/>
              </a:rPr>
              <a:t>=     K</a:t>
            </a: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6154" name="Text Box 8"/>
          <p:cNvSpPr txBox="1">
            <a:spLocks noChangeArrowheads="1"/>
          </p:cNvSpPr>
          <p:nvPr/>
        </p:nvSpPr>
        <p:spPr bwMode="auto">
          <a:xfrm>
            <a:off x="4373563" y="3940175"/>
            <a:ext cx="26019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evenwichtsconstante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sp>
        <p:nvSpPr>
          <p:cNvPr id="11" name="Linkeraccolade 10"/>
          <p:cNvSpPr/>
          <p:nvPr/>
        </p:nvSpPr>
        <p:spPr>
          <a:xfrm rot="16200000">
            <a:off x="3959225" y="2476500"/>
            <a:ext cx="508000" cy="478790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/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2744788" y="5445125"/>
            <a:ext cx="307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2000" b="1">
                <a:solidFill>
                  <a:srgbClr val="FF0000"/>
                </a:solidFill>
                <a:latin typeface="Arial" panose="020B0604020202020204" pitchFamily="34" charset="0"/>
              </a:rPr>
              <a:t>evenwichtsvoorwaarde</a:t>
            </a:r>
            <a:endParaRPr lang="nl-NL" altLang="nl-NL" sz="20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756005E-70CB-195E-C78E-5E10F746C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75" y="415925"/>
            <a:ext cx="6373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dirty="0">
                <a:solidFill>
                  <a:srgbClr val="000000"/>
                </a:solidFill>
              </a:rPr>
              <a:t>Ni </a:t>
            </a:r>
            <a:r>
              <a:rPr lang="nl-NL" altLang="nl-NL" sz="2400" dirty="0">
                <a:solidFill>
                  <a:srgbClr val="000000"/>
                </a:solidFill>
              </a:rPr>
              <a:t>(s)</a:t>
            </a:r>
            <a:r>
              <a:rPr lang="nl-NL" altLang="nl-NL" sz="2800" dirty="0">
                <a:solidFill>
                  <a:srgbClr val="000000"/>
                </a:solidFill>
              </a:rPr>
              <a:t>  </a:t>
            </a:r>
            <a:r>
              <a:rPr lang="nl-NL" altLang="nl-NL" dirty="0">
                <a:solidFill>
                  <a:srgbClr val="000000"/>
                </a:solidFill>
              </a:rPr>
              <a:t>+  4 CO </a:t>
            </a:r>
            <a:r>
              <a:rPr lang="nl-NL" altLang="nl-NL" sz="2400" dirty="0">
                <a:solidFill>
                  <a:srgbClr val="000000"/>
                </a:solidFill>
              </a:rPr>
              <a:t>(g)</a:t>
            </a:r>
            <a:r>
              <a:rPr lang="nl-NL" altLang="nl-NL" dirty="0">
                <a:solidFill>
                  <a:srgbClr val="000000"/>
                </a:solidFill>
              </a:rPr>
              <a:t>               Ni(CO)</a:t>
            </a:r>
            <a:r>
              <a:rPr lang="nl-NL" altLang="nl-NL" baseline="-30000" dirty="0">
                <a:solidFill>
                  <a:srgbClr val="000000"/>
                </a:solidFill>
              </a:rPr>
              <a:t>4</a:t>
            </a:r>
            <a:r>
              <a:rPr lang="nl-NL" altLang="nl-NL" dirty="0">
                <a:solidFill>
                  <a:srgbClr val="000000"/>
                </a:solidFill>
              </a:rPr>
              <a:t> </a:t>
            </a:r>
            <a:r>
              <a:rPr lang="nl-NL" altLang="nl-NL" sz="2400" dirty="0">
                <a:solidFill>
                  <a:srgbClr val="000000"/>
                </a:solidFill>
              </a:rPr>
              <a:t>(g)</a:t>
            </a:r>
          </a:p>
        </p:txBody>
      </p:sp>
      <p:sp>
        <p:nvSpPr>
          <p:cNvPr id="3" name="Line 13">
            <a:extLst>
              <a:ext uri="{FF2B5EF4-FFF2-40B4-BE49-F238E27FC236}">
                <a16:creationId xmlns:a16="http://schemas.microsoft.com/office/drawing/2014/main" id="{C6E7592E-13C2-1BBC-C82A-ACF452175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2450" y="620713"/>
            <a:ext cx="533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" name="Line 13">
            <a:extLst>
              <a:ext uri="{FF2B5EF4-FFF2-40B4-BE49-F238E27FC236}">
                <a16:creationId xmlns:a16="http://schemas.microsoft.com/office/drawing/2014/main" id="{292BCA04-5929-490F-83CC-ACC62EE9BAA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11650" y="765175"/>
            <a:ext cx="5746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175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915807"/>
              </p:ext>
            </p:extLst>
          </p:nvPr>
        </p:nvGraphicFramePr>
        <p:xfrm>
          <a:off x="107504" y="1340768"/>
          <a:ext cx="8928993" cy="260503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71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5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0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2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2394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sz="2800" b="0" dirty="0"/>
                        <a:t>          [NO]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sz="2800" b="0" dirty="0"/>
                        <a:t>        [Cl</a:t>
                      </a:r>
                      <a:r>
                        <a:rPr lang="nl-NL" sz="2800" b="0" baseline="-25000" dirty="0"/>
                        <a:t>2</a:t>
                      </a:r>
                      <a:r>
                        <a:rPr lang="nl-NL" sz="2800" b="0" baseline="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sz="2800" b="0" dirty="0"/>
                        <a:t>          [</a:t>
                      </a:r>
                      <a:r>
                        <a:rPr lang="nl-NL" sz="2800" b="0" dirty="0" err="1"/>
                        <a:t>NOCl</a:t>
                      </a:r>
                      <a:r>
                        <a:rPr lang="nl-NL" sz="2800" b="0" dirty="0"/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726">
                <a:tc>
                  <a:txBody>
                    <a:bodyPr/>
                    <a:lstStyle/>
                    <a:p>
                      <a:r>
                        <a:rPr lang="nl-NL" sz="2000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nl-NL" sz="2000" dirty="0"/>
                        <a:t>egin          </a:t>
                      </a:r>
                      <a:r>
                        <a:rPr lang="nl-NL" sz="400" dirty="0"/>
                        <a:t>         </a:t>
                      </a:r>
                      <a:r>
                        <a:rPr lang="nl-NL" sz="2000" dirty="0"/>
                        <a:t>(</a:t>
                      </a:r>
                      <a:r>
                        <a:rPr lang="nl-NL" sz="2000" dirty="0" err="1"/>
                        <a:t>t</a:t>
                      </a:r>
                      <a:r>
                        <a:rPr lang="nl-NL" sz="2000" baseline="-25000" dirty="0" err="1"/>
                        <a:t>o</a:t>
                      </a:r>
                      <a:r>
                        <a:rPr lang="nl-NL" sz="2000" baseline="0" dirty="0"/>
                        <a:t>)</a:t>
                      </a:r>
                      <a:endParaRPr lang="nl-NL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nl-NL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0,00999667 </a:t>
                      </a:r>
                      <a:endParaRPr kumimoji="0" lang="nl-N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nl-N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    (gegeven)</a:t>
                      </a:r>
                      <a:endParaRPr lang="nl-NL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nl-NL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0,00141044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(gegeven)</a:t>
                      </a:r>
                      <a:endParaRPr lang="nl-NL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                   ---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nl-NL" sz="2000" dirty="0">
                          <a:solidFill>
                            <a:srgbClr val="FF0000"/>
                          </a:solidFill>
                        </a:rPr>
                        <a:t>O</a:t>
                      </a:r>
                      <a:r>
                        <a:rPr lang="nl-NL" sz="2000" dirty="0"/>
                        <a:t>mgezet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/>
                        <a:t>    - 2 x 0,00119887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/>
                        <a:t>     </a:t>
                      </a:r>
                      <a:r>
                        <a:rPr lang="nl-NL" sz="2000" dirty="0">
                          <a:solidFill>
                            <a:srgbClr val="FF0000"/>
                          </a:solidFill>
                        </a:rPr>
                        <a:t>- 0,00119887 </a:t>
                      </a:r>
                    </a:p>
                    <a:p>
                      <a:r>
                        <a:rPr lang="nl-NL" sz="2000" dirty="0">
                          <a:solidFill>
                            <a:srgbClr val="FF0000"/>
                          </a:solidFill>
                        </a:rPr>
                        <a:t>   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</a:rPr>
                        <a:t>          (gegeven)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/>
                        <a:t>     +</a:t>
                      </a:r>
                      <a:r>
                        <a:rPr lang="nl-NL" sz="2000" baseline="0" dirty="0"/>
                        <a:t> </a:t>
                      </a:r>
                      <a:r>
                        <a:rPr kumimoji="0" lang="nl-NL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2 x 0,00119887</a:t>
                      </a:r>
                      <a:endParaRPr lang="nl-NL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nl-NL" sz="2000" dirty="0"/>
                        <a:t>venwicht  (</a:t>
                      </a:r>
                      <a:r>
                        <a:rPr lang="nl-NL" sz="2000" dirty="0" err="1"/>
                        <a:t>t</a:t>
                      </a:r>
                      <a:r>
                        <a:rPr lang="nl-NL" sz="2000" baseline="-25000" dirty="0" err="1"/>
                        <a:t>ev</a:t>
                      </a:r>
                      <a:r>
                        <a:rPr lang="nl-NL" sz="2000" baseline="0" dirty="0"/>
                        <a:t>)</a:t>
                      </a:r>
                      <a:endParaRPr lang="nl-NL" sz="2000" dirty="0"/>
                    </a:p>
                    <a:p>
                      <a:endParaRPr lang="nl-NL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            0,00756896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       0,00021157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                0,00239774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683568" y="116632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2800" dirty="0">
                <a:solidFill>
                  <a:prstClr val="black"/>
                </a:solidFill>
              </a:rPr>
              <a:t>                   </a:t>
            </a:r>
            <a:r>
              <a:rPr lang="nl-NL" sz="400" dirty="0">
                <a:solidFill>
                  <a:prstClr val="black"/>
                </a:solidFill>
              </a:rPr>
              <a:t>                  </a:t>
            </a:r>
            <a:r>
              <a:rPr lang="nl-NL" sz="2800" dirty="0">
                <a:solidFill>
                  <a:prstClr val="black"/>
                </a:solidFill>
              </a:rPr>
              <a:t>2 NO            +         Cl</a:t>
            </a:r>
            <a:r>
              <a:rPr lang="nl-NL" sz="2800" baseline="-25000" dirty="0">
                <a:solidFill>
                  <a:prstClr val="black"/>
                </a:solidFill>
              </a:rPr>
              <a:t>2</a:t>
            </a:r>
            <a:r>
              <a:rPr lang="nl-NL" sz="2800" dirty="0">
                <a:solidFill>
                  <a:prstClr val="black"/>
                </a:solidFill>
              </a:rPr>
              <a:t>               </a:t>
            </a:r>
            <a:r>
              <a:rPr lang="nl-NL" sz="400" dirty="0">
                <a:solidFill>
                  <a:prstClr val="black"/>
                </a:solidFill>
              </a:rPr>
              <a:t>                   </a:t>
            </a:r>
            <a:r>
              <a:rPr lang="nl-NL" sz="2800" dirty="0">
                <a:solidFill>
                  <a:prstClr val="black"/>
                </a:solidFill>
              </a:rPr>
              <a:t>2 </a:t>
            </a:r>
            <a:r>
              <a:rPr lang="nl-NL" sz="2800" dirty="0" err="1">
                <a:solidFill>
                  <a:prstClr val="black"/>
                </a:solidFill>
              </a:rPr>
              <a:t>NOCl</a:t>
            </a:r>
            <a:r>
              <a:rPr lang="nl-NL" sz="2800" dirty="0">
                <a:solidFill>
                  <a:prstClr val="black"/>
                </a:solidFill>
              </a:rPr>
              <a:t>  </a:t>
            </a:r>
          </a:p>
        </p:txBody>
      </p:sp>
      <p:grpSp>
        <p:nvGrpSpPr>
          <p:cNvPr id="7" name="Groep 6"/>
          <p:cNvGrpSpPr/>
          <p:nvPr/>
        </p:nvGrpSpPr>
        <p:grpSpPr>
          <a:xfrm>
            <a:off x="6156176" y="270723"/>
            <a:ext cx="504056" cy="144016"/>
            <a:chOff x="4932040" y="692696"/>
            <a:chExt cx="504056" cy="144016"/>
          </a:xfrm>
        </p:grpSpPr>
        <p:cxnSp>
          <p:nvCxnSpPr>
            <p:cNvPr id="8" name="Rechte verbindingslijn met pijl 7"/>
            <p:cNvCxnSpPr/>
            <p:nvPr/>
          </p:nvCxnSpPr>
          <p:spPr>
            <a:xfrm flipH="1">
              <a:off x="4932040" y="692696"/>
              <a:ext cx="47027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met pijl 8"/>
            <p:cNvCxnSpPr/>
            <p:nvPr/>
          </p:nvCxnSpPr>
          <p:spPr>
            <a:xfrm>
              <a:off x="4932040" y="836712"/>
              <a:ext cx="504056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ep 10"/>
          <p:cNvGrpSpPr/>
          <p:nvPr/>
        </p:nvGrpSpPr>
        <p:grpSpPr>
          <a:xfrm>
            <a:off x="2656178" y="4677849"/>
            <a:ext cx="2880320" cy="1661993"/>
            <a:chOff x="3059832" y="4653136"/>
            <a:chExt cx="2880320" cy="1661993"/>
          </a:xfrm>
        </p:grpSpPr>
        <p:sp>
          <p:nvSpPr>
            <p:cNvPr id="12" name="Tekstvak 11"/>
            <p:cNvSpPr txBox="1"/>
            <p:nvPr/>
          </p:nvSpPr>
          <p:spPr>
            <a:xfrm>
              <a:off x="3059832" y="4653136"/>
              <a:ext cx="2880320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                </a:t>
              </a:r>
              <a:r>
                <a:rPr lang="nl-NL" sz="2800" dirty="0"/>
                <a:t>[</a:t>
              </a:r>
              <a:r>
                <a:rPr lang="nl-NL" sz="2800" dirty="0" err="1"/>
                <a:t>NOCl</a:t>
              </a:r>
              <a:r>
                <a:rPr lang="nl-NL" sz="2800" dirty="0"/>
                <a:t>]</a:t>
              </a:r>
              <a:r>
                <a:rPr lang="nl-NL" sz="2800" baseline="30000" dirty="0"/>
                <a:t>2</a:t>
              </a:r>
              <a:endParaRPr lang="nl-NL" sz="2800" dirty="0"/>
            </a:p>
            <a:p>
              <a:r>
                <a:rPr lang="nl-NL" sz="2800" dirty="0"/>
                <a:t>K = </a:t>
              </a:r>
            </a:p>
            <a:p>
              <a:r>
                <a:rPr lang="nl-NL" sz="2800" dirty="0"/>
                <a:t>      [NO]</a:t>
              </a:r>
              <a:r>
                <a:rPr lang="nl-NL" sz="2800" baseline="30000" dirty="0"/>
                <a:t> 2</a:t>
              </a:r>
              <a:r>
                <a:rPr lang="nl-NL" sz="2800" dirty="0"/>
                <a:t> </a:t>
              </a:r>
              <a:r>
                <a:rPr lang="nl-NL" sz="2000" dirty="0"/>
                <a:t>x</a:t>
              </a:r>
              <a:r>
                <a:rPr lang="nl-NL" sz="2800" dirty="0"/>
                <a:t> [Cl</a:t>
              </a:r>
              <a:r>
                <a:rPr lang="nl-NL" sz="2800" baseline="-25000" dirty="0"/>
                <a:t>2</a:t>
              </a:r>
              <a:r>
                <a:rPr lang="nl-NL" sz="2800" dirty="0"/>
                <a:t>]</a:t>
              </a:r>
            </a:p>
            <a:p>
              <a:endParaRPr lang="nl-NL" dirty="0"/>
            </a:p>
          </p:txBody>
        </p:sp>
        <p:cxnSp>
          <p:nvCxnSpPr>
            <p:cNvPr id="13" name="Rechte verbindingslijn 12"/>
            <p:cNvCxnSpPr/>
            <p:nvPr/>
          </p:nvCxnSpPr>
          <p:spPr>
            <a:xfrm>
              <a:off x="3671900" y="5373216"/>
              <a:ext cx="1584176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hthoek 13"/>
          <p:cNvSpPr/>
          <p:nvPr/>
        </p:nvSpPr>
        <p:spPr>
          <a:xfrm>
            <a:off x="4716016" y="5108735"/>
            <a:ext cx="288032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2800" dirty="0">
                <a:solidFill>
                  <a:prstClr val="black"/>
                </a:solidFill>
              </a:rPr>
              <a:t>    =  1,4 x 10</a:t>
            </a:r>
            <a:r>
              <a:rPr lang="nl-NL" sz="2800" baseline="30000" dirty="0">
                <a:solidFill>
                  <a:prstClr val="black"/>
                </a:solidFill>
              </a:rPr>
              <a:t>3</a:t>
            </a:r>
            <a:endParaRPr lang="nl-NL" dirty="0">
              <a:solidFill>
                <a:prstClr val="black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225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1735618" y="2171252"/>
            <a:ext cx="3600400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10" name="Groep 9"/>
          <p:cNvGrpSpPr/>
          <p:nvPr/>
        </p:nvGrpSpPr>
        <p:grpSpPr>
          <a:xfrm>
            <a:off x="633247" y="1524921"/>
            <a:ext cx="3168352" cy="646331"/>
            <a:chOff x="633247" y="1544446"/>
            <a:chExt cx="3168352" cy="646331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633247" y="1544446"/>
              <a:ext cx="3168352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80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2C</a:t>
              </a:r>
              <a:r>
                <a:rPr kumimoji="0" lang="nl-NL" altLang="nl-NL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(g)</a:t>
              </a:r>
              <a:r>
                <a:rPr kumimoji="0" lang="nl-NL" altLang="nl-NL" sz="18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</a:t>
              </a:r>
              <a:r>
                <a:rPr kumimoji="0" lang="nl-NL" altLang="nl-NL" sz="1800" i="0" u="none" strike="noStrike" cap="none" normalizeH="0" baseline="0" dirty="0">
                  <a:ln>
                    <a:noFill/>
                  </a:ln>
                  <a:solidFill>
                    <a:srgbClr val="004EC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2A</a:t>
              </a:r>
              <a:r>
                <a:rPr kumimoji="0" lang="nl-NL" altLang="nl-NL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(g)</a:t>
              </a:r>
              <a:r>
                <a:rPr kumimoji="0" lang="nl-NL" altLang="nl-NL" sz="18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+  </a:t>
              </a:r>
              <a:r>
                <a:rPr kumimoji="0" lang="nl-NL" altLang="nl-NL" sz="1800" i="0" u="none" strike="noStrike" cap="none" normalizeH="0" baseline="0" dirty="0">
                  <a:ln>
                    <a:noFill/>
                  </a:ln>
                  <a:solidFill>
                    <a:srgbClr val="0DA33F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</a:t>
              </a:r>
              <a:r>
                <a:rPr kumimoji="0" lang="nl-NL" altLang="nl-NL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(g)</a:t>
              </a:r>
              <a:endParaRPr kumimoji="0" lang="nl-NL" altLang="nl-NL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	 </a:t>
              </a:r>
              <a:r>
                <a:rPr kumimoji="0" lang="nl-NL" altLang="nl-NL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s2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9" name="Groep 8"/>
            <p:cNvGrpSpPr/>
            <p:nvPr/>
          </p:nvGrpSpPr>
          <p:grpSpPr>
            <a:xfrm>
              <a:off x="1526068" y="1693260"/>
              <a:ext cx="445794" cy="97021"/>
              <a:chOff x="2843808" y="1036149"/>
              <a:chExt cx="445794" cy="97021"/>
            </a:xfrm>
          </p:grpSpPr>
          <p:sp>
            <p:nvSpPr>
              <p:cNvPr id="6" name="AutoShape 5"/>
              <p:cNvSpPr>
                <a:spLocks noChangeShapeType="1"/>
              </p:cNvSpPr>
              <p:nvPr/>
            </p:nvSpPr>
            <p:spPr bwMode="auto">
              <a:xfrm flipH="1">
                <a:off x="2843808" y="1133170"/>
                <a:ext cx="419100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7" name="AutoShape 4"/>
              <p:cNvSpPr>
                <a:spLocks noChangeShapeType="1"/>
              </p:cNvSpPr>
              <p:nvPr/>
            </p:nvSpPr>
            <p:spPr bwMode="auto">
              <a:xfrm>
                <a:off x="2870502" y="1036149"/>
                <a:ext cx="419100" cy="254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</p:grpSp>
      <p:graphicFrame>
        <p:nvGraphicFramePr>
          <p:cNvPr id="11" name="Tabel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533329"/>
              </p:ext>
            </p:extLst>
          </p:nvPr>
        </p:nvGraphicFramePr>
        <p:xfrm>
          <a:off x="5148064" y="265200"/>
          <a:ext cx="3744416" cy="165618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b="0" dirty="0"/>
                        <a:t>[C]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b="0" dirty="0"/>
                        <a:t> [A]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b="0" dirty="0"/>
                        <a:t>[B]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nl-NL" sz="2000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nl-NL" sz="2000" dirty="0"/>
                        <a:t>   </a:t>
                      </a:r>
                      <a:r>
                        <a:rPr lang="nl-NL" sz="400" dirty="0"/>
                        <a:t> </a:t>
                      </a:r>
                      <a:r>
                        <a:rPr lang="nl-NL" sz="2000" dirty="0"/>
                        <a:t>(</a:t>
                      </a:r>
                      <a:r>
                        <a:rPr lang="nl-NL" sz="2000" dirty="0" err="1"/>
                        <a:t>t</a:t>
                      </a:r>
                      <a:r>
                        <a:rPr lang="nl-NL" sz="2000" baseline="-25000" dirty="0" err="1"/>
                        <a:t>o</a:t>
                      </a:r>
                      <a:r>
                        <a:rPr lang="nl-NL" sz="2000" baseline="0" dirty="0"/>
                        <a:t>)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>
                          <a:solidFill>
                            <a:srgbClr val="FF0000"/>
                          </a:solidFill>
                        </a:rPr>
                        <a:t> 1,00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     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     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40">
                <a:tc>
                  <a:txBody>
                    <a:bodyPr/>
                    <a:lstStyle/>
                    <a:p>
                      <a:pPr marL="0" indent="0"/>
                      <a:r>
                        <a:rPr lang="nl-NL" sz="2000" dirty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solidFill>
                            <a:srgbClr val="FF0000"/>
                          </a:solidFill>
                        </a:rPr>
                        <a:t> - 0,74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 + 0,74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 + 0,37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6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nl-NL" sz="2000" dirty="0"/>
                        <a:t>   (</a:t>
                      </a:r>
                      <a:r>
                        <a:rPr lang="nl-NL" sz="2000" dirty="0" err="1"/>
                        <a:t>t</a:t>
                      </a:r>
                      <a:r>
                        <a:rPr lang="nl-NL" sz="2000" baseline="-25000" dirty="0" err="1"/>
                        <a:t>ev</a:t>
                      </a:r>
                      <a:r>
                        <a:rPr lang="nl-NL" sz="2000" baseline="0" dirty="0"/>
                        <a:t>)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   0,26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    0,74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    0,37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hthoek 4"/>
          <p:cNvSpPr/>
          <p:nvPr/>
        </p:nvSpPr>
        <p:spPr>
          <a:xfrm>
            <a:off x="633247" y="136130"/>
            <a:ext cx="42898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Er wordt 1,00 mol van stof C in een reactievat van 1,00 dm</a:t>
            </a:r>
            <a:r>
              <a:rPr lang="nl-NL" baseline="30000" dirty="0"/>
              <a:t>3</a:t>
            </a:r>
            <a:r>
              <a:rPr lang="nl-NL" dirty="0"/>
              <a:t> gebracht. </a:t>
            </a:r>
          </a:p>
          <a:p>
            <a:r>
              <a:rPr lang="nl-NL" dirty="0"/>
              <a:t>Er stelt zich een evenwicht in. </a:t>
            </a:r>
          </a:p>
          <a:p>
            <a:r>
              <a:rPr lang="nl-NL" dirty="0"/>
              <a:t>74 % van C is dan omgezet.</a:t>
            </a:r>
          </a:p>
        </p:txBody>
      </p:sp>
      <p:grpSp>
        <p:nvGrpSpPr>
          <p:cNvPr id="15" name="Groep 14"/>
          <p:cNvGrpSpPr/>
          <p:nvPr/>
        </p:nvGrpSpPr>
        <p:grpSpPr>
          <a:xfrm>
            <a:off x="335788" y="2026911"/>
            <a:ext cx="5397239" cy="4752970"/>
            <a:chOff x="335788" y="2026911"/>
            <a:chExt cx="5397239" cy="475297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59" t="4256" r="50143" b="9644"/>
            <a:stretch/>
          </p:blipFill>
          <p:spPr bwMode="auto">
            <a:xfrm>
              <a:off x="539552" y="2076467"/>
              <a:ext cx="4670803" cy="42645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kstvak 3"/>
            <p:cNvSpPr txBox="1"/>
            <p:nvPr/>
          </p:nvSpPr>
          <p:spPr>
            <a:xfrm>
              <a:off x="3445751" y="6263692"/>
              <a:ext cx="5728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t</a:t>
              </a:r>
              <a:r>
                <a:rPr lang="nl-NL" baseline="-25000" dirty="0"/>
                <a:t>ev</a:t>
              </a:r>
              <a:endParaRPr lang="nl-NL" dirty="0"/>
            </a:p>
          </p:txBody>
        </p:sp>
        <p:sp>
          <p:nvSpPr>
            <p:cNvPr id="12" name="Tekstvak 11"/>
            <p:cNvSpPr txBox="1"/>
            <p:nvPr/>
          </p:nvSpPr>
          <p:spPr>
            <a:xfrm>
              <a:off x="4499992" y="6472104"/>
              <a:ext cx="12330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>
                  <a:sym typeface="Wingdings" panose="05000000000000000000" pitchFamily="2" charset="2"/>
                </a:rPr>
                <a:t> tijd(sec)</a:t>
              </a:r>
              <a:endParaRPr lang="nl-NL" sz="1400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335788" y="2026911"/>
              <a:ext cx="400110" cy="1807748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nl-NL" sz="1400" dirty="0">
                  <a:sym typeface="Wingdings" panose="05000000000000000000" pitchFamily="2" charset="2"/>
                </a:rPr>
                <a:t> </a:t>
              </a:r>
              <a:r>
                <a:rPr lang="nl-NL" sz="1400" dirty="0"/>
                <a:t>molariteit (mol/L)</a:t>
              </a:r>
            </a:p>
          </p:txBody>
        </p:sp>
        <p:cxnSp>
          <p:nvCxnSpPr>
            <p:cNvPr id="14" name="Rechte verbindingslijn 13"/>
            <p:cNvCxnSpPr/>
            <p:nvPr/>
          </p:nvCxnSpPr>
          <p:spPr>
            <a:xfrm>
              <a:off x="3635896" y="3885948"/>
              <a:ext cx="0" cy="2447333"/>
            </a:xfrm>
            <a:prstGeom prst="line">
              <a:avLst/>
            </a:prstGeom>
            <a:ln w="285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kstvak 15"/>
            <p:cNvSpPr txBox="1"/>
            <p:nvPr/>
          </p:nvSpPr>
          <p:spPr>
            <a:xfrm>
              <a:off x="811819" y="6265308"/>
              <a:ext cx="5728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t</a:t>
              </a:r>
              <a:r>
                <a:rPr lang="nl-NL" baseline="-25000" dirty="0"/>
                <a:t>0</a:t>
              </a:r>
              <a:endParaRPr lang="nl-NL" dirty="0"/>
            </a:p>
          </p:txBody>
        </p:sp>
      </p:grpSp>
    </p:spTree>
    <p:extLst>
      <p:ext uri="{BB962C8B-B14F-4D97-AF65-F5344CB8AC3E}">
        <p14:creationId xmlns:p14="http://schemas.microsoft.com/office/powerpoint/2010/main" val="109464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1735618" y="2171252"/>
            <a:ext cx="3600400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755576" y="2171252"/>
            <a:ext cx="216024" cy="41380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2051720" y="2276872"/>
            <a:ext cx="3672408" cy="8688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6" name="Groep 15"/>
          <p:cNvGrpSpPr/>
          <p:nvPr/>
        </p:nvGrpSpPr>
        <p:grpSpPr>
          <a:xfrm>
            <a:off x="535408" y="2009530"/>
            <a:ext cx="5217732" cy="4791040"/>
            <a:chOff x="515295" y="1988841"/>
            <a:chExt cx="5217732" cy="4791040"/>
          </a:xfrm>
        </p:grpSpPr>
        <p:grpSp>
          <p:nvGrpSpPr>
            <p:cNvPr id="2" name="Groep 1"/>
            <p:cNvGrpSpPr/>
            <p:nvPr/>
          </p:nvGrpSpPr>
          <p:grpSpPr>
            <a:xfrm>
              <a:off x="515295" y="1988841"/>
              <a:ext cx="5217732" cy="4791040"/>
              <a:chOff x="515295" y="1988841"/>
              <a:chExt cx="5217732" cy="4791040"/>
            </a:xfrm>
          </p:grpSpPr>
          <p:pic>
            <p:nvPicPr>
              <p:cNvPr id="14" name="Picture 2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693" t="4256" r="49952" b="9402"/>
              <a:stretch/>
            </p:blipFill>
            <p:spPr bwMode="auto">
              <a:xfrm>
                <a:off x="971600" y="1988841"/>
                <a:ext cx="4364418" cy="4320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" name="Tekstvak 17"/>
              <p:cNvSpPr txBox="1"/>
              <p:nvPr/>
            </p:nvSpPr>
            <p:spPr>
              <a:xfrm>
                <a:off x="4499992" y="6472104"/>
                <a:ext cx="123303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400" dirty="0">
                    <a:sym typeface="Wingdings" panose="05000000000000000000" pitchFamily="2" charset="2"/>
                  </a:rPr>
                  <a:t> tijd(sec)</a:t>
                </a:r>
                <a:endParaRPr lang="nl-NL" sz="1400" dirty="0"/>
              </a:p>
            </p:txBody>
          </p:sp>
          <p:sp>
            <p:nvSpPr>
              <p:cNvPr id="19" name="Tekstvak 18"/>
              <p:cNvSpPr txBox="1"/>
              <p:nvPr/>
            </p:nvSpPr>
            <p:spPr>
              <a:xfrm>
                <a:off x="3502326" y="6256660"/>
                <a:ext cx="6063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t</a:t>
                </a:r>
                <a:r>
                  <a:rPr lang="nl-NL" baseline="-25000" dirty="0"/>
                  <a:t>ev</a:t>
                </a:r>
                <a:endParaRPr lang="nl-NL" dirty="0"/>
              </a:p>
            </p:txBody>
          </p:sp>
          <p:sp>
            <p:nvSpPr>
              <p:cNvPr id="20" name="Tekstvak 19"/>
              <p:cNvSpPr txBox="1"/>
              <p:nvPr/>
            </p:nvSpPr>
            <p:spPr>
              <a:xfrm>
                <a:off x="515295" y="2142463"/>
                <a:ext cx="400110" cy="2464534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</a:bodyPr>
              <a:lstStyle/>
              <a:p>
                <a:r>
                  <a:rPr lang="nl-NL" sz="1400" dirty="0">
                    <a:sym typeface="Wingdings" panose="05000000000000000000" pitchFamily="2" charset="2"/>
                  </a:rPr>
                  <a:t>   </a:t>
                </a:r>
                <a:r>
                  <a:rPr lang="nl-NL" sz="1400" dirty="0"/>
                  <a:t>reactiesnelheid (mol/L/sec)</a:t>
                </a:r>
              </a:p>
            </p:txBody>
          </p:sp>
        </p:grpSp>
        <p:cxnSp>
          <p:nvCxnSpPr>
            <p:cNvPr id="4" name="Rechte verbindingslijn 3"/>
            <p:cNvCxnSpPr/>
            <p:nvPr/>
          </p:nvCxnSpPr>
          <p:spPr>
            <a:xfrm>
              <a:off x="3707904" y="5445224"/>
              <a:ext cx="0" cy="836768"/>
            </a:xfrm>
            <a:prstGeom prst="line">
              <a:avLst/>
            </a:prstGeom>
            <a:ln w="285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kstvak 20"/>
            <p:cNvSpPr txBox="1"/>
            <p:nvPr/>
          </p:nvSpPr>
          <p:spPr>
            <a:xfrm>
              <a:off x="863588" y="6256660"/>
              <a:ext cx="5728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t</a:t>
              </a:r>
              <a:r>
                <a:rPr lang="nl-NL" baseline="-25000" dirty="0"/>
                <a:t>0</a:t>
              </a:r>
              <a:endParaRPr lang="nl-NL" dirty="0"/>
            </a:p>
          </p:txBody>
        </p:sp>
      </p:grpSp>
      <p:grpSp>
        <p:nvGrpSpPr>
          <p:cNvPr id="17" name="Groep 16"/>
          <p:cNvGrpSpPr/>
          <p:nvPr/>
        </p:nvGrpSpPr>
        <p:grpSpPr>
          <a:xfrm>
            <a:off x="4569458" y="893020"/>
            <a:ext cx="3168352" cy="779150"/>
            <a:chOff x="4923141" y="396786"/>
            <a:chExt cx="3168352" cy="779150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4923141" y="694394"/>
              <a:ext cx="3168352" cy="4815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ts val="15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8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2C</a:t>
              </a:r>
              <a:r>
                <a:rPr kumimoji="0" lang="nl-NL" altLang="nl-NL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(g)</a:t>
              </a:r>
              <a:r>
                <a:rPr kumimoji="0" lang="nl-NL" altLang="nl-NL" sz="18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2A</a:t>
              </a:r>
              <a:r>
                <a:rPr kumimoji="0" lang="nl-NL" altLang="nl-NL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(g)</a:t>
              </a:r>
              <a:r>
                <a:rPr kumimoji="0" lang="nl-NL" altLang="nl-NL" sz="18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+  B</a:t>
              </a:r>
              <a:r>
                <a:rPr kumimoji="0" lang="nl-NL" altLang="nl-NL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(g)</a:t>
              </a:r>
              <a:endParaRPr kumimoji="0" lang="nl-NL" altLang="nl-NL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ts val="15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	</a:t>
              </a:r>
              <a:r>
                <a:rPr kumimoji="0" lang="nl-NL" altLang="nl-NL" sz="1800" b="1" i="0" u="none" strike="noStrike" cap="none" normalizeH="0" baseline="0" dirty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nl-NL" altLang="nl-NL" sz="1400" b="1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s2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9" name="Groep 8"/>
            <p:cNvGrpSpPr/>
            <p:nvPr/>
          </p:nvGrpSpPr>
          <p:grpSpPr>
            <a:xfrm>
              <a:off x="5826775" y="751249"/>
              <a:ext cx="445794" cy="97021"/>
              <a:chOff x="2843808" y="1036149"/>
              <a:chExt cx="445794" cy="97021"/>
            </a:xfrm>
          </p:grpSpPr>
          <p:sp>
            <p:nvSpPr>
              <p:cNvPr id="6" name="AutoShape 5"/>
              <p:cNvSpPr>
                <a:spLocks noChangeShapeType="1"/>
              </p:cNvSpPr>
              <p:nvPr/>
            </p:nvSpPr>
            <p:spPr bwMode="auto">
              <a:xfrm flipH="1">
                <a:off x="2843808" y="1133170"/>
                <a:ext cx="419100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7" name="AutoShape 4"/>
              <p:cNvSpPr>
                <a:spLocks noChangeShapeType="1"/>
              </p:cNvSpPr>
              <p:nvPr/>
            </p:nvSpPr>
            <p:spPr bwMode="auto">
              <a:xfrm>
                <a:off x="2870502" y="1036149"/>
                <a:ext cx="419100" cy="254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5890799" y="396786"/>
              <a:ext cx="432049" cy="3077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4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s1</a:t>
              </a:r>
              <a:endParaRPr kumimoji="0" lang="nl-NL" altLang="nl-NL" sz="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521067FC-9B76-41F1-9104-7BA92E5AF9F7}"/>
              </a:ext>
            </a:extLst>
          </p:cNvPr>
          <p:cNvCxnSpPr>
            <a:cxnSpLocks/>
          </p:cNvCxnSpPr>
          <p:nvPr/>
        </p:nvCxnSpPr>
        <p:spPr>
          <a:xfrm>
            <a:off x="3643200" y="5439600"/>
            <a:ext cx="72008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5FCA2A7C-D416-438D-B0A6-9232AC1E03AC}"/>
              </a:ext>
            </a:extLst>
          </p:cNvPr>
          <p:cNvCxnSpPr>
            <a:cxnSpLocks/>
          </p:cNvCxnSpPr>
          <p:nvPr/>
        </p:nvCxnSpPr>
        <p:spPr>
          <a:xfrm>
            <a:off x="3635896" y="5436000"/>
            <a:ext cx="17280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hthoek 23">
            <a:extLst>
              <a:ext uri="{FF2B5EF4-FFF2-40B4-BE49-F238E27FC236}">
                <a16:creationId xmlns:a16="http://schemas.microsoft.com/office/drawing/2014/main" id="{710D9A79-0ABC-4119-BC55-B14CB05CC7C0}"/>
              </a:ext>
            </a:extLst>
          </p:cNvPr>
          <p:cNvSpPr/>
          <p:nvPr/>
        </p:nvSpPr>
        <p:spPr>
          <a:xfrm>
            <a:off x="633247" y="136130"/>
            <a:ext cx="42898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Er wordt 1,00 mol van stof C in een reactievat van 1,00 dm</a:t>
            </a:r>
            <a:r>
              <a:rPr lang="nl-NL" baseline="30000" dirty="0"/>
              <a:t>3</a:t>
            </a:r>
            <a:r>
              <a:rPr lang="nl-NL" dirty="0"/>
              <a:t> gebracht. </a:t>
            </a:r>
          </a:p>
          <a:p>
            <a:r>
              <a:rPr lang="nl-NL" dirty="0"/>
              <a:t>Er stelt zich een evenwicht in. </a:t>
            </a:r>
          </a:p>
          <a:p>
            <a:r>
              <a:rPr lang="nl-NL" dirty="0"/>
              <a:t>74 % van C is dan omgezet.</a:t>
            </a:r>
          </a:p>
        </p:txBody>
      </p:sp>
    </p:spTree>
    <p:extLst>
      <p:ext uri="{BB962C8B-B14F-4D97-AF65-F5344CB8AC3E}">
        <p14:creationId xmlns:p14="http://schemas.microsoft.com/office/powerpoint/2010/main" val="281546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278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1495</TotalTime>
  <Words>440</Words>
  <Application>Microsoft Office PowerPoint</Application>
  <PresentationFormat>Diavoorstelling (4:3)</PresentationFormat>
  <Paragraphs>84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Het Bonifatius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Boddeke</dc:creator>
  <cp:lastModifiedBy>Paul Boddeke</cp:lastModifiedBy>
  <cp:revision>26</cp:revision>
  <dcterms:created xsi:type="dcterms:W3CDTF">2014-10-06T07:28:40Z</dcterms:created>
  <dcterms:modified xsi:type="dcterms:W3CDTF">2023-02-27T09:52:17Z</dcterms:modified>
</cp:coreProperties>
</file>